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00" r:id="rId6"/>
    <p:sldId id="293" r:id="rId7"/>
    <p:sldId id="314" r:id="rId8"/>
    <p:sldId id="308" r:id="rId9"/>
    <p:sldId id="285" r:id="rId10"/>
    <p:sldId id="268" r:id="rId1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52" d="100"/>
          <a:sy n="52" d="100"/>
        </p:scale>
        <p:origin x="751" y="41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E47A5D-825D-489B-B86E-69FB8F6FDDD5}" type="datetime1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2AF04-B2F6-42F0-B8D0-5C21D87AAE42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9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5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12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89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3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4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en-GB" noProof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Item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T-Rh838G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.org.uk/for-young-people/feelings-and-experiences/confidence-and-self-estee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hyperlink" Target="https://www.samh.org.uk/about-mental-health/children-and-young-peop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four cacti in pots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243840"/>
            <a:ext cx="10606206" cy="2818611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Comparing yourself does more damage than any other self-destructive habit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/>
          <a:p>
            <a:pPr rtl="0"/>
            <a:r>
              <a:rPr lang="en-GB" dirty="0"/>
              <a:t>Think about this …</a:t>
            </a:r>
          </a:p>
        </p:txBody>
      </p:sp>
      <p:pic>
        <p:nvPicPr>
          <p:cNvPr id="10" name="Picture Placeholder 9" descr="photo of three succulent plants in white pots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720" y="1484030"/>
            <a:ext cx="9144000" cy="2286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9600" y="4070350"/>
            <a:ext cx="7448296" cy="2286000"/>
          </a:xfrm>
        </p:spPr>
        <p:txBody>
          <a:bodyPr rtlCol="0">
            <a:noAutofit/>
          </a:bodyPr>
          <a:lstStyle/>
          <a:p>
            <a:pPr rtl="0"/>
            <a:r>
              <a:rPr lang="en-GB" sz="2400" b="1" dirty="0">
                <a:latin typeface="Abadi" panose="020B0604020104020204" pitchFamily="34" charset="0"/>
              </a:rPr>
              <a:t>Shine Survey told us :</a:t>
            </a:r>
          </a:p>
          <a:p>
            <a:pPr rtl="0"/>
            <a:r>
              <a:rPr lang="en-GB" sz="2400" b="1" dirty="0">
                <a:latin typeface="Abadi" panose="020B0604020104020204" pitchFamily="34" charset="0"/>
              </a:rPr>
              <a:t>Majority of pupils are happy at home</a:t>
            </a:r>
          </a:p>
          <a:p>
            <a:pPr rtl="0"/>
            <a:r>
              <a:rPr lang="en-GB" sz="2400" b="1" dirty="0">
                <a:latin typeface="Abadi" panose="020B0604020104020204" pitchFamily="34" charset="0"/>
              </a:rPr>
              <a:t>Majority of pupils are happy at school</a:t>
            </a:r>
          </a:p>
          <a:p>
            <a:pPr rtl="0"/>
            <a:r>
              <a:rPr lang="en-GB" sz="2400" b="1" dirty="0">
                <a:latin typeface="Abadi" panose="020B0604020104020204" pitchFamily="34" charset="0"/>
              </a:rPr>
              <a:t>Too many pupils are unhappy about themselves.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D240522-762B-4A1C-BAE4-2E57FC01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/>
          <a:p>
            <a:pPr rtl="0"/>
            <a:r>
              <a:rPr lang="en-GB" dirty="0"/>
              <a:t>Why might this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612" y="1353670"/>
            <a:ext cx="5237548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dirty="0"/>
              <a:t>Comparing yourself to others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0612" y="1829586"/>
            <a:ext cx="9068074" cy="965055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Watching what others are doing, saying, wearing 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Worrying about what others have achieved, do, might say …</a:t>
            </a:r>
            <a:endParaRPr lang="en-GB" b="0" i="0" dirty="0"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719463" y="4226017"/>
            <a:ext cx="4114800" cy="457200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Worrying about what others think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05B1DF-9A99-47CA-BA3D-7881266BC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9463" y="3207391"/>
            <a:ext cx="8753073" cy="965055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Overthinking interactions – on line and in person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11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openly speaking about how you feel – in person</a:t>
            </a:r>
            <a:endParaRPr lang="en-GB" b="0" i="0" dirty="0">
              <a:solidFill>
                <a:srgbClr val="11111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" name="Picture Placeholder 39" descr="ceramic flower pots&#10;">
            <a:extLst>
              <a:ext uri="{FF2B5EF4-FFF2-40B4-BE49-F238E27FC236}">
                <a16:creationId xmlns:a16="http://schemas.microsoft.com/office/drawing/2014/main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20XX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Pitch deck title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D9DBE1-2682-5BDF-17CD-1B4E0E00548E}"/>
              </a:ext>
            </a:extLst>
          </p:cNvPr>
          <p:cNvSpPr txBox="1">
            <a:spLocks/>
          </p:cNvSpPr>
          <p:nvPr/>
        </p:nvSpPr>
        <p:spPr>
          <a:xfrm>
            <a:off x="1643195" y="275660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Worrying about friendships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7101AD7-1CA6-0B7E-7C19-ECDFA5B1381A}"/>
              </a:ext>
            </a:extLst>
          </p:cNvPr>
          <p:cNvSpPr txBox="1">
            <a:spLocks/>
          </p:cNvSpPr>
          <p:nvPr/>
        </p:nvSpPr>
        <p:spPr>
          <a:xfrm>
            <a:off x="1719462" y="4613439"/>
            <a:ext cx="8753073" cy="96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111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Agreeing when you don’t really. </a:t>
            </a:r>
            <a:endParaRPr lang="en-GB" b="1" i="0" dirty="0">
              <a:solidFill>
                <a:srgbClr val="11111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111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Saying yes when you don’t want to.</a:t>
            </a:r>
            <a:endParaRPr lang="en-GB" b="1" i="0" dirty="0">
              <a:solidFill>
                <a:srgbClr val="11111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/>
          <a:p>
            <a:pPr rtl="0"/>
            <a:r>
              <a:rPr lang="en-GB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612" y="1353670"/>
            <a:ext cx="4114800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dirty="0"/>
              <a:t>Be Kind to yourself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0612" y="1829586"/>
            <a:ext cx="9068074" cy="965055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Treat yourself with the same kindness and compassion that you would extend to a friend.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Challenge unkind thoughts about yourself by recognizing your positives and achievement</a:t>
            </a:r>
            <a:endParaRPr lang="en-GB" b="0" i="0" dirty="0"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719463" y="4226017"/>
            <a:ext cx="4114800" cy="457200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Learn to be assertive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05B1DF-9A99-47CA-BA3D-7881266BC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9463" y="3207391"/>
            <a:ext cx="8753073" cy="965055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Surround yourself with supportive and uplifting people.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11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Spend time with those who appreciate and value you</a:t>
            </a:r>
            <a:endParaRPr lang="en-GB" b="0" i="0" dirty="0">
              <a:solidFill>
                <a:srgbClr val="11111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" name="Picture Placeholder 39" descr="ceramic flower pots&#10;">
            <a:extLst>
              <a:ext uri="{FF2B5EF4-FFF2-40B4-BE49-F238E27FC236}">
                <a16:creationId xmlns:a16="http://schemas.microsoft.com/office/drawing/2014/main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20XX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Pitch deck title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 rtl="0"/>
              <a:t>4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D9DBE1-2682-5BDF-17CD-1B4E0E00548E}"/>
              </a:ext>
            </a:extLst>
          </p:cNvPr>
          <p:cNvSpPr txBox="1">
            <a:spLocks/>
          </p:cNvSpPr>
          <p:nvPr/>
        </p:nvSpPr>
        <p:spPr>
          <a:xfrm>
            <a:off x="1643195" y="275660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Build positive relationships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7101AD7-1CA6-0B7E-7C19-ECDFA5B1381A}"/>
              </a:ext>
            </a:extLst>
          </p:cNvPr>
          <p:cNvSpPr txBox="1">
            <a:spLocks/>
          </p:cNvSpPr>
          <p:nvPr/>
        </p:nvSpPr>
        <p:spPr>
          <a:xfrm>
            <a:off x="1719462" y="4613439"/>
            <a:ext cx="8753073" cy="96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1111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Practice expressing your thoughts and opinions respectfully.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111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Saying ‘NO’ when necessary is empowering.</a:t>
            </a:r>
            <a:endParaRPr lang="en-GB" b="1" i="0" dirty="0">
              <a:solidFill>
                <a:srgbClr val="11111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34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002" y="2215258"/>
            <a:ext cx="5334930" cy="30041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Watch this …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GB" sz="6000" dirty="0">
                <a:hlinkClick r:id="rId3"/>
              </a:rPr>
              <a:t>Dove | Reverse Selfie | Have #TheSelfieTalk (youtube.com)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3" name="Picture Placeholder 48" descr="photo of a hanging &#10;blank store sign ">
            <a:extLst>
              <a:ext uri="{FF2B5EF4-FFF2-40B4-BE49-F238E27FC236}">
                <a16:creationId xmlns:a16="http://schemas.microsoft.com/office/drawing/2014/main" id="{16CC9344-2362-602D-C0C0-A56992CE9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 r="-2" b="2095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solidFill>
            <a:schemeClr val="accent6"/>
          </a:solidFill>
        </p:spPr>
      </p:pic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B5CEABB6-07DC-46E8-9B57-56EC44A396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39232" y="6356350"/>
            <a:ext cx="12904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1047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en-GB" dirty="0"/>
              <a:t>Be yourself … you are always enough!</a:t>
            </a:r>
          </a:p>
        </p:txBody>
      </p:sp>
      <p:pic>
        <p:nvPicPr>
          <p:cNvPr id="15" name="Picture Placeholder 14" descr="Open book outline">
            <a:extLst>
              <a:ext uri="{FF2B5EF4-FFF2-40B4-BE49-F238E27FC236}">
                <a16:creationId xmlns:a16="http://schemas.microsoft.com/office/drawing/2014/main" id="{F2339599-DDDD-46FB-ADBA-C1F6F40CFE1B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10104" y="1965960"/>
            <a:ext cx="2286000" cy="2286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5988A-CD1B-4E4A-9861-EE187D0B6E6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11096" y="4311688"/>
            <a:ext cx="2286000" cy="360000"/>
          </a:xfrm>
        </p:spPr>
        <p:txBody>
          <a:bodyPr rtlCol="0"/>
          <a:lstStyle/>
          <a:p>
            <a:pPr rtl="0"/>
            <a:r>
              <a:rPr lang="en-GB" dirty="0"/>
              <a:t>Read and Learn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36F47C5-F678-46A9-B786-B6A885C6DF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11096" y="4773703"/>
            <a:ext cx="2286000" cy="1005840"/>
          </a:xfrm>
        </p:spPr>
        <p:txBody>
          <a:bodyPr rtlCol="0">
            <a:normAutofit/>
          </a:bodyPr>
          <a:lstStyle/>
          <a:p>
            <a:pPr rtl="0"/>
            <a:r>
              <a:rPr lang="en-GB" noProof="1"/>
              <a:t>Get yourself into good habits and look after your health</a:t>
            </a:r>
          </a:p>
        </p:txBody>
      </p:sp>
      <p:pic>
        <p:nvPicPr>
          <p:cNvPr id="17" name="Picture Placeholder 16" descr="Group outline">
            <a:extLst>
              <a:ext uri="{FF2B5EF4-FFF2-40B4-BE49-F238E27FC236}">
                <a16:creationId xmlns:a16="http://schemas.microsoft.com/office/drawing/2014/main" id="{76119B79-7A4D-4487-B5F5-8175243D9256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51917" y="1965960"/>
            <a:ext cx="2286000" cy="2286000"/>
          </a:xfr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1C36C88-F184-4C07-A7C9-E06C46A4DF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56048" y="4311688"/>
            <a:ext cx="2286000" cy="360000"/>
          </a:xfrm>
        </p:spPr>
        <p:txBody>
          <a:bodyPr rtlCol="0"/>
          <a:lstStyle/>
          <a:p>
            <a:pPr rtl="0"/>
            <a:r>
              <a:rPr lang="en-GB" dirty="0"/>
              <a:t>Be with people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59803FB-DF8C-4F02-9B45-27AAE8E277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38072" y="4773703"/>
            <a:ext cx="2521952" cy="1005840"/>
          </a:xfrm>
        </p:spPr>
        <p:txBody>
          <a:bodyPr rtlCol="0">
            <a:normAutofit/>
          </a:bodyPr>
          <a:lstStyle/>
          <a:p>
            <a:pPr rtl="0"/>
            <a:r>
              <a:rPr lang="en-GB" noProof="1"/>
              <a:t>Make sure your circle is there for you.</a:t>
            </a:r>
          </a:p>
          <a:p>
            <a:pPr rtl="0"/>
            <a:endParaRPr lang="en-GB" dirty="0"/>
          </a:p>
        </p:txBody>
      </p:sp>
      <p:pic>
        <p:nvPicPr>
          <p:cNvPr id="19" name="Picture Placeholder 18" descr="Arrow circle outline">
            <a:extLst>
              <a:ext uri="{FF2B5EF4-FFF2-40B4-BE49-F238E27FC236}">
                <a16:creationId xmlns:a16="http://schemas.microsoft.com/office/drawing/2014/main" id="{3CB47E7C-B154-4810-84C9-C31305D4B934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93730" y="1965960"/>
            <a:ext cx="2286000" cy="2286000"/>
          </a:xfr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50B1CB9-4A50-4420-AB99-79FC43148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91856" y="4311688"/>
            <a:ext cx="2286000" cy="360000"/>
          </a:xfrm>
        </p:spPr>
        <p:txBody>
          <a:bodyPr rtlCol="0"/>
          <a:lstStyle/>
          <a:p>
            <a:pPr rtl="0"/>
            <a:r>
              <a:rPr lang="en-GB" dirty="0"/>
              <a:t>Don’t be scared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B55CC8A-7C02-4FA0-B265-E6C47B9EB5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/>
          <a:p>
            <a:pPr rtl="0"/>
            <a:r>
              <a:rPr lang="en-GB" noProof="1"/>
              <a:t>To change or be different – change in life is the only thing that is certain</a:t>
            </a:r>
          </a:p>
        </p:txBody>
      </p:sp>
      <p:sp>
        <p:nvSpPr>
          <p:cNvPr id="122" name="Date Placeholder 121">
            <a:extLst>
              <a:ext uri="{FF2B5EF4-FFF2-40B4-BE49-F238E27FC236}">
                <a16:creationId xmlns:a16="http://schemas.microsoft.com/office/drawing/2014/main" id="{145491AF-B0E3-45E3-B13B-B845A699B65D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85" name="Footer Placeholder 84">
            <a:extLst>
              <a:ext uri="{FF2B5EF4-FFF2-40B4-BE49-F238E27FC236}">
                <a16:creationId xmlns:a16="http://schemas.microsoft.com/office/drawing/2014/main" id="{6DE2BCA7-4090-47C3-9FBB-639DF1D9A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45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/>
          <a:p>
            <a:pPr rtl="0"/>
            <a:r>
              <a:rPr lang="en-GB" dirty="0"/>
              <a:t>Need more help and support?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/>
          <a:lstStyle/>
          <a:p>
            <a:pPr rtl="0"/>
            <a:r>
              <a:rPr lang="en-GB" dirty="0"/>
              <a:t>Websites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>
                <a:hlinkClick r:id="rId3"/>
              </a:rPr>
              <a:t>Information for 11-18 year olds on confidence and self-esteem – Mind</a:t>
            </a:r>
            <a:endParaRPr lang="en-GB" dirty="0"/>
          </a:p>
          <a:p>
            <a:pPr rtl="0"/>
            <a:r>
              <a:rPr lang="en-GB">
                <a:hlinkClick r:id="rId4"/>
              </a:rPr>
              <a:t>samh.org.uk/about-mental-health/children-and-young-people</a:t>
            </a:r>
            <a:endParaRPr lang="en-GB"/>
          </a:p>
          <a:p>
            <a:pPr rtl="0"/>
            <a:endParaRPr lang="en-GB" noProof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</p:spPr>
        <p:txBody>
          <a:bodyPr rtlCol="0"/>
          <a:lstStyle/>
          <a:p>
            <a:pPr rtl="0"/>
            <a:r>
              <a:rPr lang="en-GB" dirty="0"/>
              <a:t>School supports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EDB25FB-2007-49B3-B10C-DDDE76E45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/>
          <a:lstStyle/>
          <a:p>
            <a:pPr rtl="0"/>
            <a:r>
              <a:rPr lang="en-GB" dirty="0"/>
              <a:t>School Counsellor</a:t>
            </a:r>
          </a:p>
          <a:p>
            <a:pPr rtl="0"/>
            <a:r>
              <a:rPr lang="en-GB" dirty="0"/>
              <a:t>SAMH worker</a:t>
            </a:r>
          </a:p>
          <a:p>
            <a:pPr rtl="0"/>
            <a:r>
              <a:rPr lang="en-GB" dirty="0"/>
              <a:t>Pupil Wellbeing Workers</a:t>
            </a:r>
          </a:p>
          <a:p>
            <a:pPr rtl="0"/>
            <a:r>
              <a:rPr lang="en-GB" dirty="0"/>
              <a:t>Guidance staff</a:t>
            </a:r>
          </a:p>
          <a:p>
            <a:pPr rtl="0"/>
            <a:r>
              <a:rPr lang="en-GB" dirty="0"/>
              <a:t>School Nurse</a:t>
            </a:r>
          </a:p>
          <a:p>
            <a:pPr marL="0" indent="0" rtl="0">
              <a:buNone/>
            </a:pPr>
            <a:r>
              <a:rPr lang="en-GB" dirty="0"/>
              <a:t> … or any member of staff you feel comfortable helping you!</a:t>
            </a:r>
          </a:p>
        </p:txBody>
      </p:sp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72260A6F-9731-47E2-94BA-7030273B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20XX</a:t>
            </a:r>
            <a:endParaRPr lang="en-GB" dirty="0"/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48B9B9CA-51FF-4104-AB78-E8AD0FBB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Pitch deck title</a:t>
            </a:r>
            <a:endParaRPr lang="en-GB" dirty="0"/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37_TF66722518_Win32" id="{8E0D3186-379A-4167-A721-EFAF4FD4F9A8}" vid="{9F09F86B-45C3-4C60-8D63-B9139CB4CC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{739B1269-337C-4561-8820-37F76FEC04A4}tf66722518_win32</Template>
  <TotalTime>84</TotalTime>
  <Words>338</Words>
  <Application>Microsoft Office PowerPoint</Application>
  <PresentationFormat>Widescreen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Abadi</vt:lpstr>
      <vt:lpstr>Aharoni</vt:lpstr>
      <vt:lpstr>Arial</vt:lpstr>
      <vt:lpstr>Bodoni MT</vt:lpstr>
      <vt:lpstr>Calibri</vt:lpstr>
      <vt:lpstr>Source Sans Pro Light</vt:lpstr>
      <vt:lpstr>Times New Roman</vt:lpstr>
      <vt:lpstr>Office Theme</vt:lpstr>
      <vt:lpstr>Comparing yourself does more damage than any other self-destructive habit</vt:lpstr>
      <vt:lpstr>Think about this …</vt:lpstr>
      <vt:lpstr>Why might this be?</vt:lpstr>
      <vt:lpstr>What can you do?</vt:lpstr>
      <vt:lpstr>Watch this … Dove | Reverse Selfie | Have #TheSelfieTalk (youtube.com)</vt:lpstr>
      <vt:lpstr>Be yourself … you are always enough!</vt:lpstr>
      <vt:lpstr>Need more help and support?</vt:lpstr>
    </vt:vector>
  </TitlesOfParts>
  <Company>Aberdeenshire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yourself does more damage than any other self-destructive habit</dc:title>
  <dc:creator>Melanie Wilson</dc:creator>
  <cp:lastModifiedBy>Pauline Buchan</cp:lastModifiedBy>
  <cp:revision>2</cp:revision>
  <dcterms:created xsi:type="dcterms:W3CDTF">2024-02-22T19:50:39Z</dcterms:created>
  <dcterms:modified xsi:type="dcterms:W3CDTF">2024-03-01T10:11:30Z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